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ileron Ultra-Bold" charset="1" panose="00000A00000000000000"/>
      <p:regular r:id="rId22"/>
    </p:embeddedFont>
    <p:embeddedFont>
      <p:font typeface="IBM Plex Sans Bold" charset="1" panose="020B0803050203000203"/>
      <p:regular r:id="rId23"/>
    </p:embeddedFont>
    <p:embeddedFont>
      <p:font typeface="IBM Plex Sans Bold Italics" charset="1" panose="020B0803050203000203"/>
      <p:regular r:id="rId24"/>
    </p:embeddedFont>
    <p:embeddedFont>
      <p:font typeface="IBM Plex Sans" charset="1" panose="020B0503050203000203"/>
      <p:regular r:id="rId28"/>
    </p:embeddedFont>
    <p:embeddedFont>
      <p:font typeface="Arimo Italics" charset="1" panose="020B0604020202090204"/>
      <p:regular r:id="rId41"/>
    </p:embeddedFont>
    <p:embeddedFont>
      <p:font typeface="League Gothic Italics" charset="1" panose="00000500000000000000"/>
      <p:regular r:id="rId42"/>
    </p:embeddedFont>
    <p:embeddedFont>
      <p:font typeface="Canva Student Font" charset="1" panose="00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notesSlides/notesSlide9.xml" Type="http://schemas.openxmlformats.org/officeDocument/2006/relationships/notesSlide"/><Relationship Id="rId37" Target="notesSlides/notesSlide10.xml" Type="http://schemas.openxmlformats.org/officeDocument/2006/relationships/notesSlide"/><Relationship Id="rId38" Target="notesSlides/notesSlide11.xml" Type="http://schemas.openxmlformats.org/officeDocument/2006/relationships/notesSlide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3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notesSlides/notesSlide14.xml" Type="http://schemas.openxmlformats.org/officeDocument/2006/relationships/notesSlide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Fabian</a:t>
            </a:r>
          </a:p>
          <a:p>
            <a:r>
              <a:rPr lang="en-US"/>
              <a:t/>
            </a:r>
          </a:p>
          <a:p>
            <a:r>
              <a:rPr lang="en-US"/>
              <a:t>Analyze and visualize the trends in income (average and minimum wage) and housing costs across key European cities to understand affordability for potential homeowners and renters.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Tung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Tung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 in alphabetical order </a:t>
            </a:r>
          </a:p>
          <a:p>
            <a:r>
              <a:rPr lang="en-US"/>
              <a:t>Eliska</a:t>
            </a:r>
          </a:p>
          <a:p>
            <a:r>
              <a:rPr lang="en-US"/>
              <a:t>Fabian</a:t>
            </a:r>
          </a:p>
          <a:p>
            <a:r>
              <a:rPr lang="en-US"/>
              <a:t>MJ</a:t>
            </a:r>
          </a:p>
          <a:p>
            <a:r>
              <a:rPr lang="en-US"/>
              <a:t>Tung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Tung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Tung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Fabian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Hand over to Eliska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Share insights and interesting patterns you found.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MJ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MJ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MJ</a:t>
            </a:r>
          </a:p>
          <a:p>
            <a:r>
              <a:rPr lang="en-US"/>
              <a:t/>
            </a:r>
          </a:p>
          <a:p>
            <a:r>
              <a:rPr lang="en-US"/>
              <a:t>Berlin's average salary increased past the national average in mid 2020</a:t>
            </a:r>
          </a:p>
          <a:p>
            <a:r>
              <a:rPr lang="en-US"/>
              <a:t/>
            </a:r>
          </a:p>
          <a:p>
            <a:r>
              <a:rPr lang="en-US"/>
              <a:t>Paris had a dip in its average salary after the COVID crisis. </a:t>
            </a:r>
          </a:p>
          <a:p>
            <a:r>
              <a:rPr lang="en-US"/>
              <a:t/>
            </a:r>
          </a:p>
          <a:p>
            <a:r>
              <a:rPr lang="en-US"/>
              <a:t>The French national average salary dipped down after 2023 for unknown reasons</a:t>
            </a:r>
          </a:p>
          <a:p>
            <a:r>
              <a:rPr lang="en-US"/>
              <a:t/>
            </a:r>
          </a:p>
          <a:p>
            <a:r>
              <a:rPr lang="en-US"/>
              <a:t>Berlin's minimum wage increased from 2022 to 2024 by 400€ - this did not affect the average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MJ</a:t>
            </a:r>
          </a:p>
          <a:p>
            <a:r>
              <a:rPr lang="en-US"/>
              <a:t/>
            </a:r>
          </a:p>
          <a:p>
            <a:r>
              <a:rPr lang="en-US"/>
              <a:t>Lisbon has rent, mortgage line graphs cross the average salary</a:t>
            </a:r>
          </a:p>
          <a:p>
            <a:r>
              <a:rPr lang="en-US"/>
              <a:t/>
            </a:r>
          </a:p>
          <a:p>
            <a:r>
              <a:rPr lang="en-US"/>
              <a:t>Mega-insight(presented in last slide) - In Lisbon its more value oriented to have a mortgage then rent an apartment.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Tung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30.jpe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https://docs.google.com/spreadsheets/d/1DUF2isFWsqVSYhbaACYtbgcLi_YjDqpE3GLQIVgkKQg/edit#gid=69851113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3556" y="0"/>
            <a:ext cx="6322854" cy="10287000"/>
          </a:xfrm>
          <a:custGeom>
            <a:avLst/>
            <a:gdLst/>
            <a:ahLst/>
            <a:cxnLst/>
            <a:rect r="r" b="b" t="t" l="l"/>
            <a:pathLst>
              <a:path h="10287000" w="6322854">
                <a:moveTo>
                  <a:pt x="0" y="0"/>
                </a:moveTo>
                <a:lnTo>
                  <a:pt x="6322854" y="0"/>
                </a:lnTo>
                <a:lnTo>
                  <a:pt x="63228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-50467" t="0" r="-583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6683" y="0"/>
            <a:ext cx="7150239" cy="10624300"/>
          </a:xfrm>
          <a:custGeom>
            <a:avLst/>
            <a:gdLst/>
            <a:ahLst/>
            <a:cxnLst/>
            <a:rect r="r" b="b" t="t" l="l"/>
            <a:pathLst>
              <a:path h="10624300" w="7150239">
                <a:moveTo>
                  <a:pt x="0" y="0"/>
                </a:moveTo>
                <a:lnTo>
                  <a:pt x="7150239" y="0"/>
                </a:lnTo>
                <a:lnTo>
                  <a:pt x="7150239" y="10624300"/>
                </a:lnTo>
                <a:lnTo>
                  <a:pt x="0" y="1062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-1639" t="0" r="-1722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26410" y="0"/>
            <a:ext cx="6229926" cy="10352693"/>
          </a:xfrm>
          <a:custGeom>
            <a:avLst/>
            <a:gdLst/>
            <a:ahLst/>
            <a:cxnLst/>
            <a:rect r="r" b="b" t="t" l="l"/>
            <a:pathLst>
              <a:path h="10352693" w="6229926">
                <a:moveTo>
                  <a:pt x="0" y="0"/>
                </a:moveTo>
                <a:lnTo>
                  <a:pt x="6229926" y="0"/>
                </a:lnTo>
                <a:lnTo>
                  <a:pt x="6229926" y="10352693"/>
                </a:lnTo>
                <a:lnTo>
                  <a:pt x="0" y="10352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 l="-114280" t="0" r="-2439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46627" y="3856113"/>
            <a:ext cx="12794746" cy="242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0"/>
              </a:lnSpc>
            </a:pPr>
            <a:r>
              <a:rPr lang="en-US" b="true" sz="10386" spc="-311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 TALE OF THREE CITIES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32131" y="1208693"/>
            <a:ext cx="625617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ELISKA, FABIAN, MJ &amp; TUNG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IRONHACK DATA ANALYTICS WEEK 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46627" y="3551313"/>
            <a:ext cx="12794746" cy="4076600"/>
            <a:chOff x="0" y="0"/>
            <a:chExt cx="17059662" cy="54354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04800"/>
              <a:ext cx="17059662" cy="3331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40"/>
                </a:lnSpc>
              </a:pPr>
              <a:r>
                <a:rPr lang="en-US" b="true" sz="10386" spc="-311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A TALE OF THREE CITIES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02669" y="4256695"/>
              <a:ext cx="8654324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b="true" sz="2600" i="true">
                  <a:solidFill>
                    <a:srgbClr val="1B1B1B"/>
                  </a:solidFill>
                  <a:latin typeface="IBM Plex Sans Bold Italics"/>
                  <a:ea typeface="IBM Plex Sans Bold Italics"/>
                  <a:cs typeface="IBM Plex Sans Bold Italics"/>
                  <a:sym typeface="IBM Plex Sans Bold Italics"/>
                </a:rPr>
                <a:t>A case study analysis of housing trends in Europe post-pandemic (2019-2023)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639" r="0" b="-76248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29267" y="2798005"/>
            <a:ext cx="4577021" cy="45770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398240" y="2998216"/>
            <a:ext cx="4569339" cy="143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average Berliner needs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40% of their salary to rent </a:t>
            </a: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 one bedroom flat-- t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hat's already</a:t>
            </a: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10% over what's recommended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6684" y="980661"/>
            <a:ext cx="1295261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99"/>
              </a:lnSpc>
            </a:pPr>
            <a:r>
              <a:rPr lang="en-US" b="true" sz="4999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Can I afford to buy in Berlin?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98606" y="5681922"/>
            <a:ext cx="4577021" cy="4577021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true" rot="8223428">
            <a:off x="10136395" y="5075814"/>
            <a:ext cx="1687258" cy="476650"/>
          </a:xfrm>
          <a:custGeom>
            <a:avLst/>
            <a:gdLst/>
            <a:ahLst/>
            <a:cxnLst/>
            <a:rect r="r" b="b" t="t" l="l"/>
            <a:pathLst>
              <a:path h="476650" w="1687258">
                <a:moveTo>
                  <a:pt x="0" y="476651"/>
                </a:moveTo>
                <a:lnTo>
                  <a:pt x="1687258" y="476651"/>
                </a:lnTo>
                <a:lnTo>
                  <a:pt x="1687258" y="0"/>
                </a:lnTo>
                <a:lnTo>
                  <a:pt x="0" y="0"/>
                </a:lnTo>
                <a:lnTo>
                  <a:pt x="0" y="47665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67578" y="5124450"/>
            <a:ext cx="2889585" cy="143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mortgage</a:t>
            </a: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a similarly-sized flat would cost 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65% of their monthly salary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9888" y="-83482"/>
            <a:ext cx="4577021" cy="457702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33605" y="1536347"/>
            <a:ext cx="2889585" cy="13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4"/>
              </a:lnSpc>
              <a:spcBef>
                <a:spcPct val="0"/>
              </a:spcBef>
            </a:pPr>
            <a:r>
              <a:rPr lang="en-US" sz="26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Berlin salary per month: </a:t>
            </a:r>
            <a:r>
              <a:rPr lang="en-US" b="true" sz="26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€2952 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8223428">
            <a:off x="14895060" y="7253594"/>
            <a:ext cx="1920817" cy="542631"/>
          </a:xfrm>
          <a:custGeom>
            <a:avLst/>
            <a:gdLst/>
            <a:ahLst/>
            <a:cxnLst/>
            <a:rect r="r" b="b" t="t" l="l"/>
            <a:pathLst>
              <a:path h="542631" w="1920817">
                <a:moveTo>
                  <a:pt x="0" y="542631"/>
                </a:moveTo>
                <a:lnTo>
                  <a:pt x="1920817" y="542631"/>
                </a:lnTo>
                <a:lnTo>
                  <a:pt x="1920817" y="0"/>
                </a:lnTo>
                <a:lnTo>
                  <a:pt x="0" y="0"/>
                </a:lnTo>
                <a:lnTo>
                  <a:pt x="0" y="5426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2" r="-26424" b="-22664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29267" y="2798005"/>
            <a:ext cx="4577021" cy="45770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398240" y="2998216"/>
            <a:ext cx="4569339" cy="143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average Parisian needs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41% of their salary to rent </a:t>
            </a: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 one bedroom flat-- 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that's 11% over what's recommended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06684" y="980661"/>
            <a:ext cx="1295261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99"/>
              </a:lnSpc>
            </a:pPr>
            <a:r>
              <a:rPr lang="en-US" b="true" sz="4999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Can I afford to buy in Paris?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98606" y="5681922"/>
            <a:ext cx="4577021" cy="4577021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true" rot="8223428">
            <a:off x="10136395" y="5075814"/>
            <a:ext cx="1687258" cy="476650"/>
          </a:xfrm>
          <a:custGeom>
            <a:avLst/>
            <a:gdLst/>
            <a:ahLst/>
            <a:cxnLst/>
            <a:rect r="r" b="b" t="t" l="l"/>
            <a:pathLst>
              <a:path h="476650" w="1687258">
                <a:moveTo>
                  <a:pt x="0" y="476651"/>
                </a:moveTo>
                <a:lnTo>
                  <a:pt x="1687258" y="476651"/>
                </a:lnTo>
                <a:lnTo>
                  <a:pt x="1687258" y="0"/>
                </a:lnTo>
                <a:lnTo>
                  <a:pt x="0" y="0"/>
                </a:lnTo>
                <a:lnTo>
                  <a:pt x="0" y="47665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67578" y="5124450"/>
            <a:ext cx="2889585" cy="143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mortgage</a:t>
            </a: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a similarly-sized flat would cost 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67% of their monthly salary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9888" y="-83482"/>
            <a:ext cx="4577021" cy="457702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33605" y="1536347"/>
            <a:ext cx="2889585" cy="13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4"/>
              </a:lnSpc>
              <a:spcBef>
                <a:spcPct val="0"/>
              </a:spcBef>
            </a:pPr>
            <a:r>
              <a:rPr lang="en-US" sz="26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Paris salary per month:</a:t>
            </a:r>
            <a:r>
              <a:rPr lang="en-US" b="true" sz="26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€3077 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8223428">
            <a:off x="14895060" y="7253594"/>
            <a:ext cx="1920817" cy="542631"/>
          </a:xfrm>
          <a:custGeom>
            <a:avLst/>
            <a:gdLst/>
            <a:ahLst/>
            <a:cxnLst/>
            <a:rect r="r" b="b" t="t" l="l"/>
            <a:pathLst>
              <a:path h="542631" w="1920817">
                <a:moveTo>
                  <a:pt x="0" y="542631"/>
                </a:moveTo>
                <a:lnTo>
                  <a:pt x="1920817" y="542631"/>
                </a:lnTo>
                <a:lnTo>
                  <a:pt x="1920817" y="0"/>
                </a:lnTo>
                <a:lnTo>
                  <a:pt x="0" y="0"/>
                </a:lnTo>
                <a:lnTo>
                  <a:pt x="0" y="5426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89" r="0" b="-89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9331" y="3617721"/>
            <a:ext cx="4569339" cy="107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rent on a one bedroom apartment is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114% of the average salary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06684" y="980661"/>
            <a:ext cx="1295261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99"/>
              </a:lnSpc>
            </a:pPr>
            <a:r>
              <a:rPr lang="en-US" b="true" sz="4999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Can I even afford to exist in Lisbon?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223428">
            <a:off x="5261239" y="4333287"/>
            <a:ext cx="1687258" cy="476650"/>
          </a:xfrm>
          <a:custGeom>
            <a:avLst/>
            <a:gdLst/>
            <a:ahLst/>
            <a:cxnLst/>
            <a:rect r="r" b="b" t="t" l="l"/>
            <a:pathLst>
              <a:path h="476650" w="1687258">
                <a:moveTo>
                  <a:pt x="0" y="0"/>
                </a:moveTo>
                <a:lnTo>
                  <a:pt x="1687258" y="0"/>
                </a:lnTo>
                <a:lnTo>
                  <a:pt x="1687258" y="476651"/>
                </a:lnTo>
                <a:lnTo>
                  <a:pt x="0" y="476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38333" y="3669734"/>
            <a:ext cx="3420291" cy="107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4"/>
              </a:lnSpc>
              <a:spcBef>
                <a:spcPct val="0"/>
              </a:spcBef>
            </a:pPr>
            <a:r>
              <a:rPr lang="en-US" sz="21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Mortgages are 10% cheaper than rent -- </a:t>
            </a:r>
            <a:r>
              <a:rPr lang="en-US" b="true" sz="21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104% of the average salary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888" y="189317"/>
            <a:ext cx="4577021" cy="45770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33605" y="1837086"/>
            <a:ext cx="2889585" cy="13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4"/>
              </a:lnSpc>
              <a:spcBef>
                <a:spcPct val="0"/>
              </a:spcBef>
            </a:pPr>
            <a:r>
              <a:rPr lang="en-US" sz="269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Lisbon salary per month: </a:t>
            </a:r>
            <a:r>
              <a:rPr lang="en-US" b="true" sz="269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€1235  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5400000">
            <a:off x="15560030" y="4854937"/>
            <a:ext cx="1920817" cy="542631"/>
          </a:xfrm>
          <a:custGeom>
            <a:avLst/>
            <a:gdLst/>
            <a:ahLst/>
            <a:cxnLst/>
            <a:rect r="r" b="b" t="t" l="l"/>
            <a:pathLst>
              <a:path h="542631" w="1920817">
                <a:moveTo>
                  <a:pt x="0" y="542631"/>
                </a:moveTo>
                <a:lnTo>
                  <a:pt x="1920818" y="542631"/>
                </a:lnTo>
                <a:lnTo>
                  <a:pt x="1920818" y="0"/>
                </a:lnTo>
                <a:lnTo>
                  <a:pt x="0" y="0"/>
                </a:lnTo>
                <a:lnTo>
                  <a:pt x="0" y="5426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16358" y="5236400"/>
            <a:ext cx="4577021" cy="457702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9888" y="5110149"/>
            <a:ext cx="4577021" cy="457702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63022" y="5312600"/>
            <a:ext cx="4577021" cy="457702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01259" y="5341175"/>
            <a:ext cx="4577021" cy="45770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52082"/>
            <a:ext cx="2277583" cy="227758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389092" y="3652082"/>
            <a:ext cx="2277583" cy="227758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6" id="6"/>
          <p:cNvGrpSpPr/>
          <p:nvPr/>
        </p:nvGrpSpPr>
        <p:grpSpPr>
          <a:xfrm rot="-60000">
            <a:off x="5933800" y="4820911"/>
            <a:ext cx="3473231" cy="3549999"/>
            <a:chOff x="0" y="0"/>
            <a:chExt cx="4630975" cy="47333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463097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true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Two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29309"/>
              <a:ext cx="4630975" cy="3404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Unlike in Paris and Berlin, getting a mortgage is more value-oriented than renting in Lisbon -- if you can afford it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3652082"/>
            <a:ext cx="2277583" cy="22775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AutoShape 11" id="11"/>
          <p:cNvSpPr/>
          <p:nvPr/>
        </p:nvSpPr>
        <p:spPr>
          <a:xfrm rot="0">
            <a:off x="0" y="0"/>
            <a:ext cx="18288000" cy="2339667"/>
          </a:xfrm>
          <a:prstGeom prst="rect">
            <a:avLst/>
          </a:prstGeom>
          <a:solidFill>
            <a:srgbClr val="F8FF78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3239037" y="3664966"/>
            <a:ext cx="2277583" cy="227758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15861" y="4790873"/>
            <a:ext cx="3473231" cy="4810327"/>
            <a:chOff x="0" y="0"/>
            <a:chExt cx="4630975" cy="641376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963554"/>
              <a:ext cx="4630975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0"/>
              <a:ext cx="463097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true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One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329309"/>
              <a:ext cx="4630975" cy="2832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 all cities, the price of rent and owning is higher than the recommended 30% threshold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239037" y="6395119"/>
            <a:ext cx="347323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1028700"/>
            <a:ext cx="14185859" cy="1691251"/>
            <a:chOff x="0" y="0"/>
            <a:chExt cx="18914479" cy="225500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8914479" cy="140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80"/>
                </a:lnSpc>
                <a:spcBef>
                  <a:spcPct val="0"/>
                </a:spcBef>
              </a:pPr>
              <a:r>
                <a:rPr lang="en-US" b="true" sz="6900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Key Insights on Data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708477"/>
              <a:ext cx="11370108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765806" y="4803757"/>
            <a:ext cx="3473231" cy="4381702"/>
            <a:chOff x="0" y="0"/>
            <a:chExt cx="4630975" cy="5842269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5392054"/>
              <a:ext cx="4630975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0"/>
              <a:ext cx="463097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true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Three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329309"/>
              <a:ext cx="4630975" cy="2261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Gen Z has very low prospects for owning a home on an average salary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86069" y="4803757"/>
            <a:ext cx="3473231" cy="5667577"/>
            <a:chOff x="0" y="0"/>
            <a:chExt cx="4630975" cy="755676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7106554"/>
              <a:ext cx="4630975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0"/>
              <a:ext cx="463097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true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Four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329309"/>
              <a:ext cx="4630975" cy="3975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 Lisbon and Portugal minimum wage is closer to salary averages, this indicates even though salaries are lower, the range of inequality is smaller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82296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832715"/>
            <a:ext cx="6750400" cy="5842000"/>
            <a:chOff x="0" y="0"/>
            <a:chExt cx="9000533" cy="77893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77408"/>
              <a:ext cx="9000533" cy="651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Teamwork and </a:t>
              </a:r>
            </a:p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Project management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9000533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966012" y="1847342"/>
            <a:ext cx="9818919" cy="642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151"/>
              </a:lnSpc>
              <a:buFont typeface="Arial"/>
              <a:buChar char="•"/>
            </a:pPr>
            <a:r>
              <a:rPr lang="en-US" sz="27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schedule we made was respected par VCS problems</a:t>
            </a:r>
          </a:p>
          <a:p>
            <a:pPr algn="l" marL="604519" indent="-302260" lvl="1">
              <a:lnSpc>
                <a:spcPts val="5151"/>
              </a:lnSpc>
              <a:buFont typeface="Arial"/>
              <a:buChar char="•"/>
            </a:pPr>
            <a:r>
              <a:rPr lang="en-US" sz="27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team fused very well as the differing expertise was seen in most aspects of the project</a:t>
            </a:r>
          </a:p>
          <a:p>
            <a:pPr algn="l" marL="604519" indent="-302260" lvl="1">
              <a:lnSpc>
                <a:spcPts val="5151"/>
              </a:lnSpc>
              <a:buFont typeface="Arial"/>
              <a:buChar char="•"/>
            </a:pPr>
            <a:r>
              <a:rPr lang="en-US" sz="27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start our team had a focus on risk management and there was a push to come out with an minimally viable project</a:t>
            </a:r>
          </a:p>
          <a:p>
            <a:pPr algn="l" marL="604519" indent="-302260" lvl="1">
              <a:lnSpc>
                <a:spcPts val="5151"/>
              </a:lnSpc>
              <a:buFont typeface="Arial"/>
              <a:buChar char="•"/>
            </a:pPr>
            <a:r>
              <a:rPr lang="en-US" sz="27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learned to solve problems together according to our different skillsets</a:t>
            </a:r>
          </a:p>
          <a:p>
            <a:pPr algn="l" marL="604519" indent="-302260" lvl="1">
              <a:lnSpc>
                <a:spcPts val="5151"/>
              </a:lnSpc>
              <a:buFont typeface="Arial"/>
              <a:buChar char="•"/>
            </a:pPr>
            <a:r>
              <a:rPr lang="en-US" sz="2799" u="sng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  <a:hlinkClick r:id="rId3" tooltip="https://docs.google.com/spreadsheets/d/1DUF2isFWsqVSYhbaACYtbgcLi_YjDqpE3GLQIVgkKQg/edit#gid=69851113"/>
              </a:rPr>
              <a:t>Important </a:t>
            </a:r>
            <a:r>
              <a:rPr lang="en-US" sz="27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be on the same page about our hypothesis and research questions and check in often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3630624" y="312247"/>
            <a:ext cx="14895604" cy="6222177"/>
            <a:chOff x="0" y="0"/>
            <a:chExt cx="19860806" cy="82962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945281" y="333375"/>
              <a:ext cx="17915525" cy="2350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896"/>
                </a:lnSpc>
              </a:pPr>
              <a:r>
                <a:rPr lang="en-US" sz="13218" i="true" spc="-409">
                  <a:solidFill>
                    <a:srgbClr val="B0BEC5">
                      <a:alpha val="67843"/>
                    </a:srgbClr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keep it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740679"/>
              <a:ext cx="19860806" cy="5555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17"/>
                </a:lnSpc>
              </a:pPr>
              <a:r>
                <a:rPr lang="en-US" sz="32178" i="true" spc="-643">
                  <a:solidFill>
                    <a:srgbClr val="59B280">
                      <a:alpha val="23922"/>
                    </a:srgbClr>
                  </a:solidFill>
                  <a:latin typeface="League Gothic Italics"/>
                  <a:ea typeface="League Gothic Italics"/>
                  <a:cs typeface="League Gothic Italics"/>
                  <a:sym typeface="League Gothic Italics"/>
                </a:rPr>
                <a:t>SIMPLE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916829" y="0"/>
            <a:ext cx="10628346" cy="10287000"/>
          </a:xfrm>
          <a:prstGeom prst="rect">
            <a:avLst/>
          </a:prstGeom>
          <a:solidFill>
            <a:srgbClr val="F8FF78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02343" y="1883194"/>
            <a:ext cx="6156957" cy="615693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9156" t="0" r="-3915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52740" y="5274740"/>
            <a:ext cx="4285185" cy="428518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566311"/>
            <a:ext cx="6048739" cy="5154378"/>
            <a:chOff x="0" y="0"/>
            <a:chExt cx="8064985" cy="687250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064985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Obstacles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764690"/>
              <a:ext cx="5591362" cy="4107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Finding and refining the right hypothesis </a:t>
              </a:r>
            </a:p>
            <a:p>
              <a:pPr algn="l">
                <a:lnSpc>
                  <a:spcPts val="2730"/>
                </a:lnSpc>
              </a:pP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Using, debugging and uncorrupting Github</a:t>
              </a:r>
            </a:p>
            <a:p>
              <a:pPr algn="l">
                <a:lnSpc>
                  <a:spcPts val="2730"/>
                </a:lnSpc>
              </a:pP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Working together on virtual environments </a:t>
              </a:r>
            </a:p>
            <a:p>
              <a:pPr algn="l">
                <a:lnSpc>
                  <a:spcPts val="272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114407" y="46355"/>
            <a:ext cx="10173593" cy="189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9"/>
              </a:lnSpc>
              <a:spcBef>
                <a:spcPct val="0"/>
              </a:spcBef>
            </a:pPr>
            <a:r>
              <a:rPr lang="en-US" sz="5799">
                <a:solidFill>
                  <a:srgbClr val="1B1B1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"GitHub pull requests: because who needs </a:t>
            </a:r>
          </a:p>
          <a:p>
            <a:pPr algn="ctr">
              <a:lnSpc>
                <a:spcPts val="7539"/>
              </a:lnSpc>
              <a:spcBef>
                <a:spcPct val="0"/>
              </a:spcBef>
            </a:pPr>
            <a:r>
              <a:rPr lang="en-US" sz="5799">
                <a:solidFill>
                  <a:srgbClr val="1B1B1B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sleep when I have merge conflicts to fight?"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657463" y="2848326"/>
            <a:ext cx="7438704" cy="743867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7477006" cy="2531815"/>
            <a:chOff x="0" y="0"/>
            <a:chExt cx="9969341" cy="33757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969341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 u="none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Thank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57729"/>
              <a:ext cx="8345477" cy="1118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</a:p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Merci! Danke! Ďakujem vám! Obrigada!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061245"/>
            <a:ext cx="3931676" cy="52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b="true" sz="1571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ELISKA, FABIAN, MJ &amp; TUNG</a:t>
            </a:r>
          </a:p>
          <a:p>
            <a:pPr algn="ctr">
              <a:lnSpc>
                <a:spcPts val="2199"/>
              </a:lnSpc>
            </a:pPr>
            <a:r>
              <a:rPr lang="en-US" b="true" sz="1571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IRONHACK DATA ANALYTICS WEEK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82296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225238" y="3441700"/>
            <a:ext cx="6378583" cy="3403600"/>
            <a:chOff x="0" y="0"/>
            <a:chExt cx="8504778" cy="45381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77408"/>
              <a:ext cx="8504778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Project 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8504778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21236" y="2666019"/>
            <a:ext cx="9301690" cy="4954961"/>
            <a:chOff x="0" y="0"/>
            <a:chExt cx="12402254" cy="66066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2402254" cy="130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4"/>
                </a:lnSpc>
                <a:spcBef>
                  <a:spcPct val="0"/>
                </a:spcBef>
              </a:pPr>
              <a:r>
                <a:rPr lang="en-US" b="true" sz="3011" i="true">
                  <a:solidFill>
                    <a:srgbClr val="1B1B1B"/>
                  </a:solidFill>
                  <a:latin typeface="IBM Plex Sans Bold Italics"/>
                  <a:ea typeface="IBM Plex Sans Bold Italics"/>
                  <a:cs typeface="IBM Plex Sans Bold Italics"/>
                  <a:sym typeface="IBM Plex Sans Bold Italics"/>
                </a:rPr>
                <a:t>Is the dream of homeownership in Europe's capitals dying?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57247"/>
              <a:ext cx="11948885" cy="4749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46"/>
                </a:lnSpc>
              </a:pPr>
              <a:r>
                <a:rPr lang="en-US" sz="2189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We feel it everyday: things are getting more and more expensive. But how much so? Is it still reasonable to expect to own a home one day? Will Gen Z be renting for their entire lives?</a:t>
              </a:r>
            </a:p>
            <a:p>
              <a:pPr algn="l">
                <a:lnSpc>
                  <a:spcPts val="2846"/>
                </a:lnSpc>
              </a:pPr>
            </a:p>
            <a:p>
              <a:pPr algn="l">
                <a:lnSpc>
                  <a:spcPts val="2846"/>
                </a:lnSpc>
              </a:pPr>
              <a:r>
                <a:rPr lang="en-US" sz="2189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Has income kept up with this rise in cost?</a:t>
              </a:r>
            </a:p>
            <a:p>
              <a:pPr algn="l">
                <a:lnSpc>
                  <a:spcPts val="2846"/>
                </a:lnSpc>
              </a:pPr>
              <a:r>
                <a:rPr lang="en-US" sz="2189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Have mortgages kept up with rising rents, or is one noticeably less affected by inflation?</a:t>
              </a:r>
            </a:p>
            <a:p>
              <a:pPr algn="l">
                <a:lnSpc>
                  <a:spcPts val="2846"/>
                </a:lnSpc>
              </a:pPr>
              <a:r>
                <a:rPr lang="en-US" sz="2189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3. Do realities in our capital cities follow national averages, or is inflation more extreme in urban areas?</a:t>
              </a:r>
            </a:p>
            <a:p>
              <a:pPr algn="l">
                <a:lnSpc>
                  <a:spcPts val="2846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82296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225238" y="3441700"/>
            <a:ext cx="6378583" cy="3403600"/>
            <a:chOff x="0" y="0"/>
            <a:chExt cx="8504778" cy="45381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77408"/>
              <a:ext cx="8504778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Project </a:t>
              </a:r>
            </a:p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Data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8504778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02719" y="1904365"/>
            <a:ext cx="10662452" cy="626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team found 3 primary sources and sculpted 3 data sets for the hypotheses. </a:t>
            </a:r>
          </a:p>
          <a:p>
            <a:pPr algn="l">
              <a:lnSpc>
                <a:spcPts val="5599"/>
              </a:lnSpc>
            </a:pP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these 3 data sets, the team then conceptualized a set of visuals</a:t>
            </a:r>
          </a:p>
          <a:p>
            <a:pPr algn="l">
              <a:lnSpc>
                <a:spcPts val="5599"/>
              </a:lnSpc>
            </a:pP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Sources - Eurostat, Statista, Numbeo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25238" y="3422650"/>
            <a:ext cx="6378583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8156" y="3977656"/>
            <a:ext cx="2331687" cy="23316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78156" y="6926613"/>
            <a:ext cx="2331687" cy="233168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978156" y="1082056"/>
            <a:ext cx="2331687" cy="233168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678310" y="1788136"/>
            <a:ext cx="931381" cy="919527"/>
          </a:xfrm>
          <a:custGeom>
            <a:avLst/>
            <a:gdLst/>
            <a:ahLst/>
            <a:cxnLst/>
            <a:rect r="r" b="b" t="t" l="l"/>
            <a:pathLst>
              <a:path h="919527" w="931381">
                <a:moveTo>
                  <a:pt x="0" y="0"/>
                </a:moveTo>
                <a:lnTo>
                  <a:pt x="931380" y="0"/>
                </a:lnTo>
                <a:lnTo>
                  <a:pt x="931380" y="919528"/>
                </a:lnTo>
                <a:lnTo>
                  <a:pt x="0" y="91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19175"/>
            <a:ext cx="5507068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 Wrangling and Cleaning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678310" y="4683736"/>
            <a:ext cx="931381" cy="919527"/>
          </a:xfrm>
          <a:custGeom>
            <a:avLst/>
            <a:gdLst/>
            <a:ahLst/>
            <a:cxnLst/>
            <a:rect r="r" b="b" t="t" l="l"/>
            <a:pathLst>
              <a:path h="919527" w="931381">
                <a:moveTo>
                  <a:pt x="0" y="0"/>
                </a:moveTo>
                <a:lnTo>
                  <a:pt x="931380" y="0"/>
                </a:lnTo>
                <a:lnTo>
                  <a:pt x="931380" y="919528"/>
                </a:lnTo>
                <a:lnTo>
                  <a:pt x="0" y="91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78310" y="7632693"/>
            <a:ext cx="931381" cy="919527"/>
          </a:xfrm>
          <a:custGeom>
            <a:avLst/>
            <a:gdLst/>
            <a:ahLst/>
            <a:cxnLst/>
            <a:rect r="r" b="b" t="t" l="l"/>
            <a:pathLst>
              <a:path h="919527" w="931381">
                <a:moveTo>
                  <a:pt x="0" y="0"/>
                </a:moveTo>
                <a:lnTo>
                  <a:pt x="931380" y="0"/>
                </a:lnTo>
                <a:lnTo>
                  <a:pt x="931380" y="919527"/>
                </a:lnTo>
                <a:lnTo>
                  <a:pt x="0" y="919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52353" y="1571284"/>
            <a:ext cx="6706947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Apart from the standard missing values, white spaces, formatting issues....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52353" y="7613643"/>
            <a:ext cx="6706947" cy="127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Worked with new values from the cleaned datasets : minimum wage, average buying price from different tables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52353" y="3855085"/>
            <a:ext cx="6706947" cy="255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Worked with quite clean data, but several tabs, and using the concatenate function</a:t>
            </a:r>
          </a:p>
          <a:p>
            <a:pPr algn="ctr">
              <a:lnSpc>
                <a:spcPts val="3380"/>
              </a:lnSpc>
            </a:pPr>
          </a:p>
          <a:p>
            <a:pPr algn="ctr">
              <a:lnSpc>
                <a:spcPts val="3380"/>
              </a:lnSpc>
            </a:pPr>
          </a:p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functions to calculate the percentage of income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916829" y="0"/>
            <a:ext cx="10628346" cy="10287000"/>
          </a:xfrm>
          <a:prstGeom prst="rect">
            <a:avLst/>
          </a:prstGeom>
          <a:solidFill>
            <a:srgbClr val="F8FF78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88068" y="1028700"/>
            <a:ext cx="6156957" cy="615693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45475" y="5043040"/>
            <a:ext cx="4285185" cy="428518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861461"/>
            <a:ext cx="6048739" cy="6564078"/>
            <a:chOff x="0" y="0"/>
            <a:chExt cx="8064985" cy="875210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064985" cy="4886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Exploratory Data Analysis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15890"/>
              <a:ext cx="5591362" cy="2736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Inferential and summary statistics, visualization (Matlib and Plotly) and relationships between variables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Trend &amp; Case study analysis</a:t>
              </a:r>
            </a:p>
            <a:p>
              <a:pPr algn="l">
                <a:lnSpc>
                  <a:spcPts val="272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82296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492271" y="1095375"/>
            <a:ext cx="5435172" cy="8096250"/>
          </a:xfrm>
          <a:custGeom>
            <a:avLst/>
            <a:gdLst/>
            <a:ahLst/>
            <a:cxnLst/>
            <a:rect r="r" b="b" t="t" l="l"/>
            <a:pathLst>
              <a:path h="8096250" w="5435172">
                <a:moveTo>
                  <a:pt x="0" y="0"/>
                </a:moveTo>
                <a:lnTo>
                  <a:pt x="5435172" y="0"/>
                </a:lnTo>
                <a:lnTo>
                  <a:pt x="5435172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-15493" t="0" r="-113274" b="-23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948" y="1095375"/>
            <a:ext cx="5429250" cy="8096250"/>
          </a:xfrm>
          <a:custGeom>
            <a:avLst/>
            <a:gdLst/>
            <a:ahLst/>
            <a:cxnLst/>
            <a:rect r="r" b="b" t="t" l="l"/>
            <a:pathLst>
              <a:path h="8096250" w="5429250">
                <a:moveTo>
                  <a:pt x="0" y="0"/>
                </a:moveTo>
                <a:lnTo>
                  <a:pt x="5429250" y="0"/>
                </a:lnTo>
                <a:lnTo>
                  <a:pt x="5429250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l="0" t="0" r="-17679" b="-604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3512" y="2669272"/>
            <a:ext cx="4319401" cy="6012582"/>
            <a:chOff x="0" y="0"/>
            <a:chExt cx="5759201" cy="801677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036777" cy="3036777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128226" y="5280561"/>
              <a:ext cx="4630975" cy="2736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099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  <a:hlinkClick r:id="rId5" tooltip="https://docs.google.com/spreadsheets/d/1DUF2isFWsqVSYhbaACYtbgcLi_YjDqpE3GLQIVgkKQg/edit#gid=69851113"/>
                </a:rPr>
                <a:t>Berlin’s economy has grown rapidly, driven by tech expansion and foreign investment, but rising rents and living costs have strained affordability.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28226" y="1603008"/>
              <a:ext cx="463097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true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Berlin, DE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28226" y="2932317"/>
              <a:ext cx="463097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28226" y="3751526"/>
              <a:ext cx="4630975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1127949" y="2540873"/>
              <a:ext cx="4064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4064000">
                  <a:moveTo>
                    <a:pt x="0" y="0"/>
                  </a:moveTo>
                  <a:lnTo>
                    <a:pt x="4064000" y="0"/>
                  </a:lnTo>
                  <a:lnTo>
                    <a:pt x="4064000" y="2540000"/>
                  </a:lnTo>
                  <a:lnTo>
                    <a:pt x="0" y="254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13" t="0" r="-235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356068" y="1095375"/>
            <a:ext cx="5429250" cy="8096250"/>
          </a:xfrm>
          <a:custGeom>
            <a:avLst/>
            <a:gdLst/>
            <a:ahLst/>
            <a:cxnLst/>
            <a:rect r="r" b="b" t="t" l="l"/>
            <a:pathLst>
              <a:path h="8096250" w="5429250">
                <a:moveTo>
                  <a:pt x="0" y="0"/>
                </a:moveTo>
                <a:lnTo>
                  <a:pt x="5429250" y="0"/>
                </a:lnTo>
                <a:lnTo>
                  <a:pt x="5429250" y="8096250"/>
                </a:lnTo>
                <a:lnTo>
                  <a:pt x="0" y="8096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8000"/>
            </a:blip>
            <a:stretch>
              <a:fillRect l="-911" t="0" r="-132969" b="-706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892592" y="2669272"/>
            <a:ext cx="4356201" cy="5885654"/>
            <a:chOff x="0" y="0"/>
            <a:chExt cx="5808268" cy="784753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036777" cy="3036777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177293" y="5111323"/>
              <a:ext cx="4630975" cy="2736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099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Paris’s economic growth has remained steady but faces ongoing challenges with high living costs, shortages in hosing and affordability in general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77293" y="1433770"/>
              <a:ext cx="463097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true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Paris, FR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77293" y="2763079"/>
              <a:ext cx="463097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77293" y="3582288"/>
              <a:ext cx="4630975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177293" y="2505178"/>
              <a:ext cx="4064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4064000">
                  <a:moveTo>
                    <a:pt x="0" y="0"/>
                  </a:moveTo>
                  <a:lnTo>
                    <a:pt x="4064000" y="0"/>
                  </a:lnTo>
                  <a:lnTo>
                    <a:pt x="4064000" y="2540000"/>
                  </a:lnTo>
                  <a:lnTo>
                    <a:pt x="0" y="254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4991" r="0" b="-1758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202757" y="2548742"/>
            <a:ext cx="4014198" cy="6634918"/>
            <a:chOff x="0" y="0"/>
            <a:chExt cx="5352265" cy="884655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3036777" cy="3036777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1290" y="5195942"/>
              <a:ext cx="4630975" cy="3650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  <a:r>
                <a:rPr lang="en-US" sz="2099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Lisbon has significant economic expansion, boosted by tourism, tech and foreign investment . Rising property prices and a high COL relative to local wages increase financial pressure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721290" y="1518389"/>
              <a:ext cx="463097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true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Lisbon, PT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721290" y="2847698"/>
              <a:ext cx="463097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21290" y="3666907"/>
              <a:ext cx="4630975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</a:pP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721290" y="2589797"/>
              <a:ext cx="4064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4064000">
                  <a:moveTo>
                    <a:pt x="0" y="0"/>
                  </a:moveTo>
                  <a:lnTo>
                    <a:pt x="4064000" y="0"/>
                  </a:lnTo>
                  <a:lnTo>
                    <a:pt x="4064000" y="2540000"/>
                  </a:lnTo>
                  <a:lnTo>
                    <a:pt x="0" y="254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72" t="-7033" r="-172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28700" y="1028700"/>
            <a:ext cx="11169424" cy="1640572"/>
            <a:chOff x="0" y="0"/>
            <a:chExt cx="14892565" cy="218742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14892565" cy="1444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520"/>
                </a:lnSpc>
                <a:spcBef>
                  <a:spcPct val="0"/>
                </a:spcBef>
              </a:pPr>
              <a:r>
                <a:rPr lang="en-US" b="true" sz="7100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Case studies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640906"/>
              <a:ext cx="1489256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82296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1169424" cy="1507222"/>
            <a:chOff x="0" y="0"/>
            <a:chExt cx="14892565" cy="20096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4892565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440"/>
                </a:lnSpc>
                <a:spcBef>
                  <a:spcPct val="0"/>
                </a:spcBef>
              </a:pPr>
              <a:r>
                <a:rPr lang="en-US" b="true" sz="6200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Rental &amp; Housing Trends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63106"/>
              <a:ext cx="14892565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1011" y="2053829"/>
            <a:ext cx="7108490" cy="738532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94525" y="2053829"/>
            <a:ext cx="7108490" cy="73853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-702469" y="2319070"/>
            <a:ext cx="11169424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Rental Price Index over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1045" y="2319070"/>
            <a:ext cx="11169424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House Price Index over time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308527"/>
            <a:ext cx="18288000" cy="2339667"/>
          </a:xfrm>
          <a:prstGeom prst="rect">
            <a:avLst/>
          </a:prstGeom>
          <a:solidFill>
            <a:srgbClr val="F8FF78"/>
          </a:solidFill>
        </p:spPr>
      </p:sp>
      <p:sp>
        <p:nvSpPr>
          <p:cNvPr name="AutoShape 3" id="3"/>
          <p:cNvSpPr/>
          <p:nvPr/>
        </p:nvSpPr>
        <p:spPr>
          <a:xfrm rot="0">
            <a:off x="0" y="1028700"/>
            <a:ext cx="18288000" cy="82296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423360"/>
            <a:ext cx="14502288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2789" y="1634911"/>
            <a:ext cx="6819149" cy="726908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49163" y="1634911"/>
            <a:ext cx="6837393" cy="726908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27639" y="1634911"/>
            <a:ext cx="6837393" cy="72690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20429" y="1113797"/>
            <a:ext cx="1663887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2"/>
              </a:lnSpc>
              <a:spcBef>
                <a:spcPct val="0"/>
              </a:spcBef>
            </a:pPr>
            <a:r>
              <a:rPr lang="en-US" b="true" sz="4351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How do salaries in cities compare with their country averages?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6238" y="8543925"/>
            <a:ext cx="142109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Lisbon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36100" y="8543925"/>
            <a:ext cx="126035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Berlin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47562" y="8543925"/>
            <a:ext cx="109962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Paris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82296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65436" y="1189436"/>
            <a:ext cx="16832736" cy="1504535"/>
            <a:chOff x="0" y="0"/>
            <a:chExt cx="22443649" cy="20060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2443649" cy="860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Average salary vs rent and mortgage (per month) per city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59523"/>
              <a:ext cx="17484608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26" y="2072536"/>
            <a:ext cx="6738446" cy="67848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7596" y="2072536"/>
            <a:ext cx="6756690" cy="678487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02310" y="2072536"/>
            <a:ext cx="6756690" cy="678487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89355" y="8574946"/>
            <a:ext cx="142109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Lisbon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44375" y="8574946"/>
            <a:ext cx="126035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Berlin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38659" y="8574946"/>
            <a:ext cx="109962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Paris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DAGVmf26Hik</dc:identifier>
  <dcterms:modified xsi:type="dcterms:W3CDTF">2011-08-01T06:04:30Z</dcterms:modified>
  <cp:revision>1</cp:revision>
  <dc:title>Yellow Bold Shapes Finance Report Finance Presentation</dc:title>
</cp:coreProperties>
</file>